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489" r:id="rId2"/>
    <p:sldId id="534" r:id="rId3"/>
    <p:sldId id="53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50" r:id="rId17"/>
    <p:sldId id="552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00" r:id="rId26"/>
    <p:sldId id="501" r:id="rId27"/>
    <p:sldId id="502" r:id="rId28"/>
    <p:sldId id="503" r:id="rId29"/>
    <p:sldId id="504" r:id="rId30"/>
    <p:sldId id="528" r:id="rId31"/>
    <p:sldId id="506" r:id="rId32"/>
    <p:sldId id="507" r:id="rId33"/>
    <p:sldId id="508" r:id="rId34"/>
    <p:sldId id="576" r:id="rId35"/>
    <p:sldId id="512" r:id="rId36"/>
    <p:sldId id="513" r:id="rId37"/>
    <p:sldId id="514" r:id="rId38"/>
    <p:sldId id="515" r:id="rId39"/>
    <p:sldId id="516" r:id="rId40"/>
    <p:sldId id="567" r:id="rId41"/>
    <p:sldId id="565" r:id="rId42"/>
    <p:sldId id="580" r:id="rId43"/>
    <p:sldId id="579" r:id="rId44"/>
    <p:sldId id="568" r:id="rId45"/>
    <p:sldId id="569" r:id="rId46"/>
    <p:sldId id="572" r:id="rId47"/>
    <p:sldId id="578" r:id="rId48"/>
    <p:sldId id="574" r:id="rId49"/>
    <p:sldId id="573" r:id="rId50"/>
    <p:sldId id="577" r:id="rId51"/>
    <p:sldId id="575" r:id="rId5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0116" autoAdjust="0"/>
  </p:normalViewPr>
  <p:slideViewPr>
    <p:cSldViewPr>
      <p:cViewPr varScale="1">
        <p:scale>
          <a:sx n="92" d="100"/>
          <a:sy n="92" d="100"/>
        </p:scale>
        <p:origin x="120" y="3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3554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617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29.11.2020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" TargetMode="External"/><Relationship Id="rId2" Type="http://schemas.openxmlformats.org/officeDocument/2006/relationships/hyperlink" Target="https://habrahabr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etheus.org.u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volonter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forms.gle/jjwqeo5KXs8RazfG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SEO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SMO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Цикл разработки сайта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720317" y="2767280"/>
            <a:ext cx="47513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4</a:t>
            </a:r>
            <a:r>
              <a:rPr lang="uk-UA" sz="8000" b="1" dirty="0" smtClean="0">
                <a:solidFill>
                  <a:schemeClr val="bg1"/>
                </a:solidFill>
              </a:rPr>
              <a:t>. Контент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1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</a:t>
            </a:r>
            <a:r>
              <a:rPr lang="ru-RU" sz="3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</a:t>
            </a:r>
            <a:r>
              <a:rPr lang="ru-RU" sz="3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19898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4</a:t>
            </a:r>
            <a:r>
              <a:rPr lang="uk-UA" sz="6600" b="1" dirty="0" smtClean="0">
                <a:solidFill>
                  <a:schemeClr val="bg1"/>
                </a:solidFill>
              </a:rPr>
              <a:t>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uk-UA" sz="6600" b="1" dirty="0" err="1" smtClean="0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 smtClean="0"/>
              <a:t>Google </a:t>
            </a:r>
            <a:r>
              <a:rPr lang="ru-RU" sz="2400" dirty="0" smtClean="0"/>
              <a:t>формирования</a:t>
            </a:r>
            <a:r>
              <a:rPr lang="uk-UA" sz="2400" dirty="0" smtClean="0"/>
              <a:t> </a:t>
            </a:r>
            <a:r>
              <a:rPr lang="ru-RU" sz="2400" dirty="0" err="1" smtClean="0"/>
              <a:t>снипетов</a:t>
            </a:r>
            <a:r>
              <a:rPr lang="uk-UA" sz="2400" dirty="0" smtClean="0"/>
              <a:t> в </a:t>
            </a:r>
            <a:r>
              <a:rPr lang="ru-RU" sz="2400" dirty="0" smtClean="0"/>
              <a:t>поисковой</a:t>
            </a:r>
            <a:r>
              <a:rPr lang="uk-UA" sz="2400" dirty="0" smtClean="0"/>
              <a:t> в</a:t>
            </a:r>
            <a:r>
              <a:rPr lang="ru-RU" sz="2400" dirty="0" smtClean="0"/>
              <a:t>ы</a:t>
            </a:r>
            <a:r>
              <a:rPr lang="uk-UA" sz="2400" dirty="0" smtClean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</a:t>
            </a:r>
            <a:r>
              <a:rPr lang="ru-RU" sz="2800" b="1" dirty="0" smtClean="0">
                <a:hlinkClick r:id="rId3"/>
              </a:rPr>
              <a:t>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036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489033" y="2875002"/>
            <a:ext cx="92139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Канонические </a:t>
            </a: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uk-UA" sz="6600" b="1" dirty="0" err="1" smtClean="0">
                <a:solidFill>
                  <a:schemeClr val="bg1"/>
                </a:solidFill>
              </a:rPr>
              <a:t>сылки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68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Канонические ссылки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3582" y="3394735"/>
            <a:ext cx="7524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Если одна и та же страница доступна по нескольким адресам, следует использовать </a:t>
            </a:r>
            <a:r>
              <a:rPr lang="ru-RU" sz="3200" b="1" dirty="0"/>
              <a:t>каноническую ссылку</a:t>
            </a:r>
            <a:r>
              <a:rPr lang="ru-RU" sz="3200" dirty="0"/>
              <a:t>. Это скажет поисковику, что не следует считать эти страницы дубликатами.</a:t>
            </a: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2639617" y="4664170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0908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&lt;link </a:t>
            </a:r>
            <a:r>
              <a:rPr lang="en-US" sz="3600" b="1" dirty="0" err="1">
                <a:solidFill>
                  <a:srgbClr val="0070C0"/>
                </a:solidFill>
              </a:rPr>
              <a:t>rel</a:t>
            </a:r>
            <a:r>
              <a:rPr lang="en-US" sz="3600" b="1" dirty="0">
                <a:solidFill>
                  <a:srgbClr val="0070C0"/>
                </a:solidFill>
              </a:rPr>
              <a:t>="</a:t>
            </a:r>
            <a:r>
              <a:rPr lang="en-US" sz="3600" b="1" dirty="0">
                <a:solidFill>
                  <a:srgbClr val="00B050"/>
                </a:solidFill>
              </a:rPr>
              <a:t>canonical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err="1" smtClean="0">
                <a:solidFill>
                  <a:srgbClr val="0070C0"/>
                </a:solidFill>
              </a:rPr>
              <a:t>href</a:t>
            </a:r>
            <a:r>
              <a:rPr lang="en-US" sz="3600" b="1" dirty="0" smtClean="0">
                <a:solidFill>
                  <a:srgbClr val="0070C0"/>
                </a:solidFill>
              </a:rPr>
              <a:t>=</a:t>
            </a:r>
            <a:r>
              <a:rPr lang="en-US" sz="3600" b="1" dirty="0">
                <a:solidFill>
                  <a:srgbClr val="0070C0"/>
                </a:solidFill>
              </a:rPr>
              <a:t>"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site.com/page.html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smtClean="0">
                <a:solidFill>
                  <a:srgbClr val="0070C0"/>
                </a:solidFill>
              </a:rPr>
              <a:t>/&gt;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22366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026193" y="3013501"/>
            <a:ext cx="61396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6</a:t>
            </a:r>
            <a:r>
              <a:rPr lang="uk-UA" sz="6600" b="1" dirty="0" smtClean="0">
                <a:solidFill>
                  <a:schemeClr val="bg1"/>
                </a:solidFill>
              </a:rPr>
              <a:t>. Тест от </a:t>
            </a:r>
            <a:r>
              <a:rPr lang="en-US" sz="6600" b="1" dirty="0" smtClean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Тест прямо в браузере…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724479" y="3013501"/>
            <a:ext cx="27430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7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en-US" sz="6600" b="1" dirty="0" smtClean="0">
                <a:solidFill>
                  <a:schemeClr val="bg1"/>
                </a:solidFill>
              </a:rPr>
              <a:t>SMO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1.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earch </a:t>
            </a:r>
            <a:r>
              <a:rPr lang="en-US" sz="6600" b="1" dirty="0" smtClean="0">
                <a:solidFill>
                  <a:srgbClr val="FFFF00"/>
                </a:solidFill>
              </a:rPr>
              <a:t>E</a:t>
            </a:r>
            <a:r>
              <a:rPr lang="en-US" sz="6600" b="1" dirty="0" smtClean="0">
                <a:solidFill>
                  <a:schemeClr val="bg1"/>
                </a:solidFill>
              </a:rPr>
              <a:t>ngine </a:t>
            </a:r>
            <a:r>
              <a:rPr lang="en-US" sz="6600" b="1" dirty="0" smtClean="0">
                <a:solidFill>
                  <a:srgbClr val="FFFF00"/>
                </a:solidFill>
              </a:rPr>
              <a:t>O</a:t>
            </a:r>
            <a:r>
              <a:rPr lang="en-US" sz="6600" b="1" dirty="0" smtClean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 smtClean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 smtClean="0"/>
              <a:t>edia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 smtClean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</a:t>
            </a:r>
            <a:r>
              <a:rPr lang="en-US" sz="4000" dirty="0" smtClean="0"/>
              <a:t>&amp; </a:t>
            </a:r>
            <a:r>
              <a:rPr lang="en-US" sz="4000" b="1" dirty="0" err="1" smtClean="0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US" sz="4000" b="1" dirty="0" smtClean="0">
                <a:solidFill>
                  <a:srgbClr val="0070C0"/>
                </a:solidFill>
                <a:hlinkClick r:id="rId3"/>
              </a:rPr>
              <a:t>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twitter:card</a:t>
            </a:r>
            <a:r>
              <a:rPr lang="en-US" dirty="0" smtClean="0"/>
              <a:t> </a:t>
            </a:r>
            <a:r>
              <a:rPr lang="en-US" i="1" dirty="0" smtClean="0"/>
              <a:t>* - </a:t>
            </a:r>
            <a:r>
              <a:rPr lang="ru-RU" i="1" dirty="0" err="1" smtClean="0"/>
              <a:t>лайфках</a:t>
            </a:r>
            <a:r>
              <a:rPr lang="ru-RU" i="1" dirty="0" smtClean="0"/>
              <a:t> для </a:t>
            </a:r>
            <a:r>
              <a:rPr lang="ru-RU" i="1" dirty="0" err="1" smtClean="0"/>
              <a:t>телеграма</a:t>
            </a:r>
            <a:r>
              <a:rPr lang="ru-RU" i="1" dirty="0" smtClean="0"/>
              <a:t>, заставляет его создавать большое превью изображения.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5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8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" y="287500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chemeClr val="bg1"/>
                </a:solidFill>
              </a:rPr>
              <a:t>Цикл </a:t>
            </a:r>
            <a:r>
              <a:rPr lang="ru-RU" sz="7200" b="1" dirty="0" smtClean="0">
                <a:solidFill>
                  <a:schemeClr val="bg1"/>
                </a:solidFill>
              </a:rPr>
              <a:t>разработки</a:t>
            </a:r>
            <a:r>
              <a:rPr lang="en-US" sz="7200" b="1" dirty="0" smtClean="0">
                <a:solidFill>
                  <a:schemeClr val="bg1"/>
                </a:solidFill>
              </a:rPr>
              <a:t> </a:t>
            </a:r>
            <a:r>
              <a:rPr lang="ru-RU" sz="7200" b="1" dirty="0" smtClean="0">
                <a:solidFill>
                  <a:schemeClr val="bg1"/>
                </a:solidFill>
              </a:rPr>
              <a:t>сайта</a:t>
            </a:r>
            <a:endParaRPr lang="uk-UA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2326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 smtClean="0"/>
              <a:t>Сайт</a:t>
            </a:r>
            <a:endParaRPr lang="uk-UA" sz="8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/>
            <a:r>
              <a:rPr lang="ru-RU" sz="4800" b="1" dirty="0">
                <a:solidFill>
                  <a:srgbClr val="C00000"/>
                </a:solidFill>
              </a:rPr>
              <a:t>Маркетинговый инструмент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190291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ctr"/>
            <a:r>
              <a:rPr lang="ru-RU" sz="4800" b="1" dirty="0">
                <a:solidFill>
                  <a:schemeClr val="accent6">
                    <a:lumMod val="75000"/>
                  </a:schemeClr>
                </a:solidFill>
              </a:rPr>
              <a:t>Программный продукт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5375919" y="4244462"/>
            <a:ext cx="1440160" cy="648072"/>
          </a:xfrm>
          <a:prstGeom prst="downArrow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 rot="10800000">
            <a:off x="5375919" y="1677435"/>
            <a:ext cx="1440160" cy="648072"/>
          </a:xfrm>
          <a:prstGeom prst="down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2731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1. Маркетинговое планирование</a:t>
            </a:r>
            <a:endParaRPr lang="uk-UA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05329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B050"/>
                </a:solidFill>
              </a:rPr>
              <a:t>Зачем вам сайт?</a:t>
            </a:r>
            <a:endParaRPr lang="uk-UA" sz="6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3747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B0F0"/>
                </a:solidFill>
              </a:rPr>
              <a:t>Каковы его </a:t>
            </a:r>
            <a:r>
              <a:rPr lang="ru-RU" sz="6000" b="1" u="sng" dirty="0">
                <a:solidFill>
                  <a:srgbClr val="00B0F0"/>
                </a:solidFill>
              </a:rPr>
              <a:t>цели</a:t>
            </a:r>
            <a:r>
              <a:rPr lang="ru-RU" sz="6000" b="1" dirty="0">
                <a:solidFill>
                  <a:srgbClr val="00B0F0"/>
                </a:solidFill>
              </a:rPr>
              <a:t> и задачи?</a:t>
            </a:r>
            <a:endParaRPr lang="uk-UA" sz="6000" b="1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22920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Меньше </a:t>
            </a:r>
            <a:r>
              <a:rPr lang="ru-RU" sz="2400" dirty="0" smtClean="0"/>
              <a:t>деталей, </a:t>
            </a:r>
            <a:r>
              <a:rPr lang="ru-RU" sz="2400" b="1" i="1" dirty="0" smtClean="0"/>
              <a:t>не </a:t>
            </a:r>
            <a:r>
              <a:rPr lang="ru-RU" sz="2400" b="1" i="1" dirty="0"/>
              <a:t>обсуждать конкретные </a:t>
            </a:r>
            <a:r>
              <a:rPr lang="ru-RU" sz="2400" b="1" i="1" dirty="0" smtClean="0"/>
              <a:t>технологии</a:t>
            </a:r>
            <a:r>
              <a:rPr lang="ru-RU" sz="2400" dirty="0" smtClean="0"/>
              <a:t>,</a:t>
            </a:r>
            <a:br>
              <a:rPr lang="ru-RU" sz="2400" dirty="0" smtClean="0"/>
            </a:br>
            <a:r>
              <a:rPr lang="ru-RU" sz="2400" dirty="0" smtClean="0"/>
              <a:t> </a:t>
            </a:r>
            <a:r>
              <a:rPr lang="ru-RU" sz="2400" dirty="0"/>
              <a:t>больше </a:t>
            </a:r>
            <a:r>
              <a:rPr lang="ru-RU" sz="2400" dirty="0" smtClean="0"/>
              <a:t>исследования </a:t>
            </a:r>
            <a:r>
              <a:rPr lang="ru-RU" sz="2400" b="1" dirty="0"/>
              <a:t>предметной области </a:t>
            </a:r>
            <a:r>
              <a:rPr lang="ru-RU" sz="2400" dirty="0"/>
              <a:t>и </a:t>
            </a:r>
            <a:r>
              <a:rPr lang="ru-RU" sz="2400" b="1" dirty="0"/>
              <a:t>аналитики</a:t>
            </a:r>
            <a:r>
              <a:rPr lang="ru-RU" sz="2400" dirty="0"/>
              <a:t>.</a:t>
            </a: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2. Техническое проектирование</a:t>
            </a:r>
            <a:endParaRPr lang="uk-UA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7136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0B0F0"/>
                </a:solidFill>
              </a:rPr>
              <a:t>Кто пишет «ТЗ» и нужно ли его писать?</a:t>
            </a:r>
          </a:p>
          <a:p>
            <a:pPr algn="ctr"/>
            <a:r>
              <a:rPr lang="ru-RU" sz="3600" b="1" dirty="0" smtClean="0">
                <a:solidFill>
                  <a:schemeClr val="accent6">
                    <a:lumMod val="75000"/>
                  </a:schemeClr>
                </a:solidFill>
              </a:rPr>
              <a:t>Как быть с переменами у заказчика?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9496" y="2996952"/>
            <a:ext cx="9225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Структура </a:t>
            </a:r>
            <a:r>
              <a:rPr lang="ru-RU" sz="3200" b="1" dirty="0"/>
              <a:t>и функциональность разделов </a:t>
            </a:r>
            <a:r>
              <a:rPr lang="ru-RU" sz="3200" b="1" dirty="0" smtClean="0"/>
              <a:t>сайта;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/>
              <a:t>Применяемые технологии и </a:t>
            </a:r>
            <a:r>
              <a:rPr lang="ru-RU" sz="3200" b="1" dirty="0" smtClean="0"/>
              <a:t>инструменты;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Планирование </a:t>
            </a:r>
            <a:r>
              <a:rPr lang="ru-RU" sz="3200" b="1" dirty="0"/>
              <a:t>рабочего времени</a:t>
            </a:r>
            <a:r>
              <a:rPr lang="ru-RU" sz="3200" b="1" dirty="0" smtClean="0"/>
              <a:t>.</a:t>
            </a:r>
            <a:endParaRPr lang="uk-UA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723584" y="1268760"/>
            <a:ext cx="63688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strike="sngStrike" dirty="0" smtClean="0">
                <a:solidFill>
                  <a:schemeClr val="bg1">
                    <a:lumMod val="65000"/>
                  </a:schemeClr>
                </a:solidFill>
              </a:rPr>
              <a:t>Техническое задание</a:t>
            </a:r>
          </a:p>
          <a:p>
            <a:pPr algn="ctr"/>
            <a:r>
              <a:rPr lang="ru-RU" sz="4000" b="1" dirty="0" smtClean="0">
                <a:solidFill>
                  <a:srgbClr val="00B050"/>
                </a:solidFill>
              </a:rPr>
              <a:t>Требования</a:t>
            </a:r>
            <a:r>
              <a:rPr lang="en-US" sz="4000" b="1" dirty="0" smtClean="0">
                <a:solidFill>
                  <a:srgbClr val="00B050"/>
                </a:solidFill>
              </a:rPr>
              <a:t> </a:t>
            </a:r>
            <a:r>
              <a:rPr lang="ru-RU" sz="4000" b="1" dirty="0" smtClean="0">
                <a:solidFill>
                  <a:srgbClr val="7030A0"/>
                </a:solidFill>
              </a:rPr>
              <a:t>/</a:t>
            </a:r>
            <a:r>
              <a:rPr lang="ru-RU" sz="4000" b="1" dirty="0" smtClean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rgbClr val="0070C0"/>
                </a:solidFill>
              </a:rPr>
              <a:t>R</a:t>
            </a:r>
            <a:r>
              <a:rPr lang="en-US" sz="4000" b="1" dirty="0" smtClean="0">
                <a:solidFill>
                  <a:srgbClr val="0070C0"/>
                </a:solidFill>
              </a:rPr>
              <a:t>equirements</a:t>
            </a:r>
            <a:r>
              <a:rPr lang="ru-RU" sz="4000" b="1" dirty="0" smtClean="0">
                <a:solidFill>
                  <a:srgbClr val="00B050"/>
                </a:solidFill>
              </a:rPr>
              <a:t> </a:t>
            </a:r>
            <a:endParaRPr lang="uk-UA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2731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3. Дизайн</a:t>
            </a:r>
            <a:endParaRPr lang="uk-UA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7832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Соответствует ли дизайн фирменному стилю? </a:t>
            </a:r>
          </a:p>
          <a:p>
            <a:pPr algn="ctr"/>
            <a:r>
              <a:rPr lang="ru-RU" sz="2000" i="1" dirty="0" smtClean="0">
                <a:solidFill>
                  <a:schemeClr val="bg1">
                    <a:lumMod val="50000"/>
                  </a:schemeClr>
                </a:solidFill>
              </a:rPr>
              <a:t>У вас ведь есть фирменный стиль?</a:t>
            </a:r>
            <a:endParaRPr lang="ru-RU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85293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err="1">
                <a:solidFill>
                  <a:schemeClr val="accent6">
                    <a:lumMod val="75000"/>
                  </a:schemeClr>
                </a:solidFill>
              </a:rPr>
              <a:t>Вайрфреймы</a:t>
            </a:r>
            <a:r>
              <a:rPr lang="ru-RU" sz="5400" b="1" dirty="0"/>
              <a:t>,</a:t>
            </a:r>
            <a:r>
              <a:rPr lang="ru-RU" sz="5400" b="1" dirty="0">
                <a:solidFill>
                  <a:srgbClr val="00B050"/>
                </a:solidFill>
              </a:rPr>
              <a:t> </a:t>
            </a:r>
            <a:r>
              <a:rPr lang="ru-RU" sz="5400" b="1" dirty="0" err="1">
                <a:solidFill>
                  <a:srgbClr val="7030A0"/>
                </a:solidFill>
              </a:rPr>
              <a:t>Мокапы</a:t>
            </a:r>
            <a:r>
              <a:rPr lang="ru-RU" sz="5400" b="1" dirty="0"/>
              <a:t>,</a:t>
            </a:r>
            <a:r>
              <a:rPr lang="ru-RU" sz="5400" b="1" dirty="0">
                <a:solidFill>
                  <a:srgbClr val="00B050"/>
                </a:solidFill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</a:rPr>
              <a:t>Макеты…</a:t>
            </a:r>
            <a:endParaRPr lang="uk-UA" sz="54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5679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50000"/>
                  </a:schemeClr>
                </a:solidFill>
              </a:rPr>
              <a:t>Дизайн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000" b="1" dirty="0">
                <a:solidFill>
                  <a:schemeClr val="bg1">
                    <a:lumMod val="50000"/>
                  </a:schemeClr>
                </a:solidFill>
              </a:rPr>
              <a:t>≠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000" b="1" dirty="0" smtClean="0">
                <a:solidFill>
                  <a:schemeClr val="bg1">
                    <a:lumMod val="50000"/>
                  </a:schemeClr>
                </a:solidFill>
              </a:rPr>
              <a:t>«Наведение красоты»</a:t>
            </a:r>
            <a:endParaRPr lang="ru-RU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930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Проектирование структуры и внешнего вида страниц сайта</a:t>
            </a:r>
            <a:endParaRPr lang="ru-RU" sz="2800" b="1" dirty="0"/>
          </a:p>
        </p:txBody>
      </p:sp>
      <p:sp>
        <p:nvSpPr>
          <p:cNvPr id="8" name="Правая фигурная скобка 7"/>
          <p:cNvSpPr/>
          <p:nvPr/>
        </p:nvSpPr>
        <p:spPr>
          <a:xfrm rot="5400000">
            <a:off x="5699956" y="-1431540"/>
            <a:ext cx="936104" cy="10513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70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 smtClean="0"/>
              <a:t>(поисковая оптимизация) – попытка «</a:t>
            </a:r>
            <a:r>
              <a:rPr lang="ru-RU" sz="4400" i="1" dirty="0" smtClean="0"/>
              <a:t>понравиться</a:t>
            </a:r>
            <a:r>
              <a:rPr lang="ru-RU" sz="4400" dirty="0" smtClean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4</a:t>
            </a:r>
            <a:r>
              <a:rPr lang="en-US" sz="6000" b="1" dirty="0" smtClean="0"/>
              <a:t>.</a:t>
            </a:r>
            <a:r>
              <a:rPr lang="ru-RU" sz="6000" b="1" dirty="0" smtClean="0"/>
              <a:t> </a:t>
            </a:r>
            <a:r>
              <a:rPr lang="ru-RU" sz="6000" b="1" dirty="0"/>
              <a:t>Верстка</a:t>
            </a:r>
            <a:endParaRPr lang="uk-UA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127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65000"/>
                  </a:schemeClr>
                </a:solidFill>
              </a:rPr>
              <a:t>Тестирование </a:t>
            </a:r>
            <a:r>
              <a:rPr lang="ru-RU" sz="4000" b="1" dirty="0">
                <a:solidFill>
                  <a:schemeClr val="bg1">
                    <a:lumMod val="65000"/>
                  </a:schemeClr>
                </a:solidFill>
              </a:rPr>
              <a:t>в </a:t>
            </a:r>
            <a:r>
              <a:rPr lang="ru-RU" sz="4000" b="1" dirty="0" smtClean="0">
                <a:solidFill>
                  <a:schemeClr val="bg1">
                    <a:lumMod val="65000"/>
                  </a:schemeClr>
                </a:solidFill>
              </a:rPr>
              <a:t>различных </a:t>
            </a:r>
            <a:r>
              <a:rPr lang="ru-RU" sz="4000" b="1" dirty="0">
                <a:solidFill>
                  <a:schemeClr val="bg1">
                    <a:lumMod val="65000"/>
                  </a:schemeClr>
                </a:solidFill>
              </a:rPr>
              <a:t>браузерах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2088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B050"/>
                </a:solidFill>
              </a:rPr>
              <a:t>Набор шаблонов </a:t>
            </a:r>
            <a:r>
              <a:rPr lang="ru-RU" sz="7200" b="1" dirty="0" smtClean="0">
                <a:solidFill>
                  <a:srgbClr val="00B050"/>
                </a:solidFill>
              </a:rPr>
              <a:t>страниц</a:t>
            </a:r>
            <a:endParaRPr lang="uk-UA" sz="72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47436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6">
                    <a:lumMod val="75000"/>
                  </a:schemeClr>
                </a:solidFill>
              </a:rPr>
              <a:t>SEO/SMO</a:t>
            </a:r>
            <a:r>
              <a:rPr lang="ru-RU" sz="4200" b="1" dirty="0" smtClean="0">
                <a:solidFill>
                  <a:schemeClr val="accent6">
                    <a:lumMod val="75000"/>
                  </a:schemeClr>
                </a:solidFill>
              </a:rPr>
              <a:t> оптимизация </a:t>
            </a:r>
          </a:p>
          <a:p>
            <a:pPr algn="ctr"/>
            <a:r>
              <a:rPr lang="ru-RU" sz="28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ru-RU" sz="2800" b="1" i="1" dirty="0" smtClean="0">
                <a:solidFill>
                  <a:schemeClr val="bg1">
                    <a:lumMod val="65000"/>
                  </a:schemeClr>
                </a:solidFill>
              </a:rPr>
              <a:t>детальнее по ходу курса</a:t>
            </a:r>
            <a:r>
              <a:rPr lang="ru-RU" sz="28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78904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600" b="1" dirty="0">
                <a:solidFill>
                  <a:srgbClr val="00B0F0"/>
                </a:solidFill>
              </a:rPr>
              <a:t>Адаптивность</a:t>
            </a:r>
            <a:endParaRPr lang="ru-RU" sz="5600" dirty="0"/>
          </a:p>
        </p:txBody>
      </p:sp>
    </p:spTree>
    <p:extLst>
      <p:ext uri="{BB962C8B-B14F-4D97-AF65-F5344CB8AC3E}">
        <p14:creationId xmlns:p14="http://schemas.microsoft.com/office/powerpoint/2010/main" val="257211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851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5. Программирование</a:t>
            </a:r>
            <a:endParaRPr lang="uk-UA" sz="60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1128057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9475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B050"/>
                </a:solidFill>
              </a:rPr>
              <a:t>Реализация функционала </a:t>
            </a:r>
            <a:br>
              <a:rPr lang="ru-RU" sz="5400" b="1" dirty="0" smtClean="0">
                <a:solidFill>
                  <a:srgbClr val="00B050"/>
                </a:solidFill>
              </a:rPr>
            </a:br>
            <a:r>
              <a:rPr lang="ru-RU" sz="5400" b="1" dirty="0" smtClean="0">
                <a:solidFill>
                  <a:srgbClr val="00B050"/>
                </a:solidFill>
              </a:rPr>
              <a:t>компонентов сайта</a:t>
            </a:r>
            <a:endParaRPr lang="uk-UA" sz="5400" b="1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457183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ru-RU" sz="4400" b="1" i="1" dirty="0">
                <a:solidFill>
                  <a:schemeClr val="bg1">
                    <a:lumMod val="65000"/>
                  </a:schemeClr>
                </a:solidFill>
              </a:rPr>
              <a:t>детальнее по ходу курса</a:t>
            </a:r>
            <a:r>
              <a:rPr lang="ru-RU" sz="4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9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944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6. </a:t>
            </a:r>
            <a:r>
              <a:rPr lang="ru-RU" sz="6000" b="1" dirty="0"/>
              <a:t>Наполнение</a:t>
            </a:r>
            <a:endParaRPr lang="uk-UA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7466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smtClean="0">
                <a:solidFill>
                  <a:srgbClr val="0070C0"/>
                </a:solidFill>
              </a:rPr>
              <a:t>C</a:t>
            </a:r>
            <a:r>
              <a:rPr lang="ru-RU" sz="3600" b="1" dirty="0" smtClean="0">
                <a:solidFill>
                  <a:srgbClr val="0070C0"/>
                </a:solidFill>
              </a:rPr>
              <a:t>оставление текстов</a:t>
            </a:r>
            <a:endParaRPr lang="ru-RU" sz="3600" b="1" dirty="0">
              <a:solidFill>
                <a:srgbClr val="0070C0"/>
              </a:solidFill>
            </a:endParaRPr>
          </a:p>
          <a:p>
            <a:pPr algn="ctr"/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огласование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текстов с 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заказчиком</a:t>
            </a:r>
            <a:endParaRPr lang="ru-RU" sz="36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оставление МЕТА-данных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(SEO/SMO)</a:t>
            </a:r>
            <a:endParaRPr lang="ru-RU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5893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FF0000"/>
                </a:solidFill>
              </a:rPr>
              <a:t>Контент – будет продавать</a:t>
            </a:r>
            <a:r>
              <a:rPr lang="ru-RU" sz="3600" b="1" dirty="0" smtClean="0">
                <a:solidFill>
                  <a:srgbClr val="FF0000"/>
                </a:solidFill>
              </a:rPr>
              <a:t>!</a:t>
            </a:r>
            <a:endParaRPr lang="uk-UA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4572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 err="1">
                <a:solidFill>
                  <a:srgbClr val="00B050"/>
                </a:solidFill>
              </a:rPr>
              <a:t>Контент</a:t>
            </a:r>
            <a:endParaRPr lang="uk-UA" sz="80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10760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56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9931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7</a:t>
            </a:r>
            <a:r>
              <a:rPr lang="ru-RU" sz="5400" b="1" dirty="0" smtClean="0"/>
              <a:t>. </a:t>
            </a:r>
            <a:r>
              <a:rPr lang="ru-RU" sz="5400" b="1" dirty="0"/>
              <a:t>Выгрузка </a:t>
            </a:r>
            <a:r>
              <a:rPr lang="ru-RU" sz="5400" b="1" dirty="0" smtClean="0"/>
              <a:t>сайта и тестирование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84482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solidFill>
                  <a:schemeClr val="accent6">
                    <a:lumMod val="75000"/>
                  </a:schemeClr>
                </a:solidFill>
              </a:rPr>
              <a:t>А хостинг? </a:t>
            </a:r>
            <a:r>
              <a:rPr lang="ru-RU" sz="6000" b="1" dirty="0" smtClean="0">
                <a:solidFill>
                  <a:srgbClr val="7030A0"/>
                </a:solidFill>
              </a:rPr>
              <a:t>А домен?</a:t>
            </a:r>
            <a:endParaRPr lang="ru-RU" sz="60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350100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Что </a:t>
            </a:r>
            <a:r>
              <a:rPr lang="ru-RU" sz="3600" b="1" dirty="0" smtClean="0"/>
              <a:t>нужно проверить </a:t>
            </a:r>
            <a:r>
              <a:rPr lang="ru-RU" sz="3600" b="1" dirty="0"/>
              <a:t>проверить?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59496" y="4442336"/>
            <a:ext cx="94330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Во всех ли современных браузерах работает сайт?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Все ли необходимые </a:t>
            </a:r>
            <a:r>
              <a:rPr lang="ru-RU" sz="2400" b="1" i="1" dirty="0"/>
              <a:t>материалы размещены</a:t>
            </a:r>
            <a:r>
              <a:rPr lang="ru-RU" sz="2400" i="1" dirty="0"/>
              <a:t>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Все ли программные компоненты работают слаженно и четко?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Нет ли </a:t>
            </a:r>
            <a:r>
              <a:rPr lang="ru-RU" sz="2400" b="1" i="1" dirty="0"/>
              <a:t>битых </a:t>
            </a:r>
            <a:r>
              <a:rPr lang="ru-RU" sz="2400" b="1" i="1" dirty="0" smtClean="0"/>
              <a:t>ссылок</a:t>
            </a:r>
            <a:r>
              <a:rPr lang="ru-RU" sz="2400" b="1" i="1" dirty="0"/>
              <a:t> </a:t>
            </a:r>
            <a:r>
              <a:rPr lang="ru-RU" sz="2400" i="1" dirty="0" smtClean="0"/>
              <a:t>и/или пустых страниц?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 smtClean="0"/>
              <a:t>Доступна ли </a:t>
            </a:r>
            <a:r>
              <a:rPr lang="ru-RU" sz="2400" b="1" i="1" dirty="0" smtClean="0"/>
              <a:t>карта сайта </a:t>
            </a:r>
            <a:r>
              <a:rPr lang="ru-RU" sz="2400" i="1" dirty="0" smtClean="0"/>
              <a:t>и др. файлы (</a:t>
            </a:r>
            <a:r>
              <a:rPr lang="en-US" sz="2400" i="1" dirty="0" smtClean="0"/>
              <a:t>sitemap.xml, robots.txt</a:t>
            </a:r>
            <a:r>
              <a:rPr lang="ru-RU" sz="2400" i="1" dirty="0" smtClean="0"/>
              <a:t>)</a:t>
            </a:r>
            <a:endParaRPr lang="ru-RU" sz="2400" i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6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2132856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И только после всего этого…</a:t>
            </a:r>
          </a:p>
          <a:p>
            <a:pPr algn="ctr"/>
            <a:r>
              <a:rPr lang="ru-RU" sz="2800" b="1" dirty="0">
                <a:solidFill>
                  <a:srgbClr val="00B050"/>
                </a:solidFill>
              </a:rPr>
              <a:t> </a:t>
            </a:r>
            <a:r>
              <a:rPr lang="ru-RU" sz="7200" b="1" dirty="0">
                <a:solidFill>
                  <a:srgbClr val="00B050"/>
                </a:solidFill>
              </a:rPr>
              <a:t>Презентация работы </a:t>
            </a:r>
            <a:r>
              <a:rPr lang="ru-RU" sz="7200" b="1" dirty="0" smtClean="0">
                <a:solidFill>
                  <a:srgbClr val="00B050"/>
                </a:solidFill>
              </a:rPr>
              <a:t>заказчику</a:t>
            </a:r>
            <a:r>
              <a:rPr lang="en-US" sz="7200" b="1" dirty="0">
                <a:solidFill>
                  <a:srgbClr val="00B050"/>
                </a:solidFill>
              </a:rPr>
              <a:t>!</a:t>
            </a:r>
            <a:endParaRPr lang="uk-UA" sz="2800" b="1" dirty="0">
              <a:solidFill>
                <a:srgbClr val="00B050"/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931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8. Презентация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603154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8735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9. Продление </a:t>
            </a:r>
            <a:r>
              <a:rPr lang="ru-RU" sz="5400" b="1" dirty="0"/>
              <a:t>домена, хостинга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91544" y="2780928"/>
            <a:ext cx="90256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4000" dirty="0"/>
              <a:t> </a:t>
            </a:r>
            <a:r>
              <a:rPr lang="ru-RU" sz="4000" b="1" dirty="0"/>
              <a:t>непрерывная</a:t>
            </a:r>
            <a:r>
              <a:rPr lang="ru-RU" sz="4000" dirty="0"/>
              <a:t> </a:t>
            </a:r>
            <a:r>
              <a:rPr lang="ru-RU" sz="4000" b="1" dirty="0" smtClean="0"/>
              <a:t>работа</a:t>
            </a:r>
            <a:r>
              <a:rPr lang="ru-RU" sz="4000" dirty="0" smtClean="0"/>
              <a:t> </a:t>
            </a:r>
            <a:r>
              <a:rPr lang="ru-RU" sz="4000" dirty="0"/>
              <a:t>сайта;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r>
              <a:rPr lang="en-US" sz="4000" dirty="0"/>
              <a:t> </a:t>
            </a:r>
            <a:r>
              <a:rPr lang="ru-RU" sz="4000" b="1" dirty="0"/>
              <a:t>репутация</a:t>
            </a:r>
            <a:r>
              <a:rPr lang="ru-RU" sz="4000" dirty="0"/>
              <a:t> заказчика и разработчика;</a:t>
            </a:r>
          </a:p>
          <a:p>
            <a:pPr>
              <a:buFont typeface="Arial" pitchFamily="34" charset="0"/>
              <a:buChar char="•"/>
            </a:pPr>
            <a:r>
              <a:rPr lang="ru-RU" sz="4000" dirty="0"/>
              <a:t> контекстная </a:t>
            </a:r>
            <a:r>
              <a:rPr lang="ru-RU" sz="4000" b="1" dirty="0"/>
              <a:t>реклама</a:t>
            </a:r>
            <a:r>
              <a:rPr lang="ru-RU" sz="4000" dirty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sz="4000" dirty="0"/>
              <a:t> </a:t>
            </a:r>
            <a:r>
              <a:rPr lang="ru-RU" sz="4000" b="1" dirty="0"/>
              <a:t>потеря</a:t>
            </a:r>
            <a:r>
              <a:rPr lang="ru-RU" sz="4000" dirty="0"/>
              <a:t> </a:t>
            </a:r>
            <a:r>
              <a:rPr lang="ru-RU" sz="4000" b="1" dirty="0" smtClean="0"/>
              <a:t>домена</a:t>
            </a:r>
            <a:r>
              <a:rPr lang="ru-RU" sz="4000" dirty="0" smtClean="0"/>
              <a:t>;</a:t>
            </a:r>
          </a:p>
          <a:p>
            <a:r>
              <a:rPr lang="ru-RU" sz="4000" dirty="0" smtClean="0"/>
              <a:t>  …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7536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7035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8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2068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10. Сопровождение </a:t>
            </a:r>
            <a:r>
              <a:rPr lang="ru-RU" sz="5400" b="1" dirty="0"/>
              <a:t>сайта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63552" y="2420888"/>
            <a:ext cx="92170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ru-RU" sz="3200" b="1" dirty="0" smtClean="0"/>
              <a:t>продление </a:t>
            </a:r>
            <a:r>
              <a:rPr lang="ru-RU" sz="3200" b="1" dirty="0"/>
              <a:t>хостинга/домена;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ru-RU" sz="3200" b="1" dirty="0" smtClean="0"/>
              <a:t>тех. обслуживание </a:t>
            </a:r>
            <a:r>
              <a:rPr lang="ru-RU" sz="3200" dirty="0" smtClean="0"/>
              <a:t>и поддержка;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1" dirty="0" smtClean="0"/>
              <a:t> мелкие </a:t>
            </a:r>
            <a:r>
              <a:rPr lang="ru-RU" sz="3200" b="1" dirty="0"/>
              <a:t>правки </a:t>
            </a:r>
            <a:r>
              <a:rPr lang="ru-RU" sz="3200" dirty="0"/>
              <a:t>(изменения</a:t>
            </a:r>
            <a:r>
              <a:rPr lang="ru-RU" sz="3200" dirty="0" smtClean="0"/>
              <a:t>);</a:t>
            </a:r>
            <a:endParaRPr lang="ru-RU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сбор и анализ </a:t>
            </a:r>
            <a:r>
              <a:rPr lang="ru-RU" sz="3200" b="1" dirty="0" smtClean="0"/>
              <a:t>статистики</a:t>
            </a:r>
            <a:r>
              <a:rPr lang="ru-RU" sz="3200" dirty="0" smtClean="0"/>
              <a:t>;</a:t>
            </a:r>
            <a:endParaRPr lang="ru-RU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/>
              <a:t> переделки на сайте (</a:t>
            </a:r>
            <a:r>
              <a:rPr lang="ru-RU" sz="3200" b="1" dirty="0"/>
              <a:t>крупные</a:t>
            </a:r>
            <a:r>
              <a:rPr lang="ru-RU" sz="3200" dirty="0"/>
              <a:t>);</a:t>
            </a:r>
            <a:endParaRPr lang="en-US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ru-RU" sz="3200" b="1" dirty="0"/>
              <a:t>рекламное </a:t>
            </a:r>
            <a:r>
              <a:rPr lang="ru-RU" sz="3200" b="1" dirty="0" smtClean="0"/>
              <a:t>сопровождение</a:t>
            </a:r>
            <a:r>
              <a:rPr lang="ru-RU" sz="3200" dirty="0"/>
              <a:t>;</a:t>
            </a:r>
          </a:p>
          <a:p>
            <a:pPr algn="just"/>
            <a:r>
              <a:rPr lang="ru-RU" sz="3200" dirty="0"/>
              <a:t> </a:t>
            </a:r>
            <a:r>
              <a:rPr lang="ru-RU" sz="3200" dirty="0" smtClean="0"/>
              <a:t>    </a:t>
            </a:r>
            <a:r>
              <a:rPr lang="ru-RU" sz="3600" b="1" dirty="0" smtClean="0"/>
              <a:t>…</a:t>
            </a:r>
            <a:endParaRPr lang="ru-RU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44297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470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11. </a:t>
            </a:r>
            <a:r>
              <a:rPr lang="ru-RU" sz="4400" b="1" dirty="0"/>
              <a:t>Реклама и продвижение</a:t>
            </a:r>
            <a:endParaRPr lang="uk-UA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71464" y="2725797"/>
            <a:ext cx="9937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Google </a:t>
            </a:r>
            <a:r>
              <a:rPr lang="en-US" sz="2800" b="1" dirty="0"/>
              <a:t>AdWords</a:t>
            </a:r>
            <a:r>
              <a:rPr lang="ru-RU" sz="2800" b="1" dirty="0"/>
              <a:t>, </a:t>
            </a:r>
            <a:r>
              <a:rPr lang="en-US" sz="2800" b="1" dirty="0" smtClean="0"/>
              <a:t>AdSense</a:t>
            </a:r>
            <a:r>
              <a:rPr lang="en-US" sz="2800" dirty="0" smtClean="0"/>
              <a:t> (</a:t>
            </a:r>
            <a:r>
              <a:rPr lang="ru-RU" sz="2800" dirty="0" smtClean="0"/>
              <a:t>баннеры, контекстная реклама</a:t>
            </a:r>
            <a:r>
              <a:rPr lang="en-US" sz="2800" dirty="0" smtClean="0"/>
              <a:t>)</a:t>
            </a:r>
            <a:r>
              <a:rPr lang="ru-RU" sz="2800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smtClean="0"/>
              <a:t>Регистрация</a:t>
            </a:r>
            <a:r>
              <a:rPr lang="ru-RU" sz="2800" dirty="0" smtClean="0"/>
              <a:t> </a:t>
            </a:r>
            <a:r>
              <a:rPr lang="ru-RU" sz="2800" dirty="0"/>
              <a:t>в</a:t>
            </a:r>
            <a:r>
              <a:rPr lang="ru-RU" sz="2800" dirty="0" smtClean="0"/>
              <a:t> каталогах;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smtClean="0"/>
              <a:t>Продвижение</a:t>
            </a:r>
            <a:r>
              <a:rPr lang="ru-RU" sz="2800" dirty="0" smtClean="0"/>
              <a:t> </a:t>
            </a:r>
            <a:r>
              <a:rPr lang="ru-RU" sz="2800" dirty="0"/>
              <a:t>в социальных сетях: </a:t>
            </a:r>
            <a:r>
              <a:rPr lang="en-US" sz="2800" dirty="0" smtClean="0"/>
              <a:t>(</a:t>
            </a:r>
            <a:r>
              <a:rPr lang="en-US" sz="2800" b="1" dirty="0" smtClean="0"/>
              <a:t>SMM</a:t>
            </a:r>
            <a:r>
              <a:rPr lang="en-US" sz="2800" dirty="0" smtClean="0"/>
              <a:t>);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</a:t>
            </a:r>
            <a:r>
              <a:rPr lang="ru-RU" sz="2800" b="1" dirty="0" smtClean="0"/>
              <a:t>-маркетинг</a:t>
            </a:r>
            <a:r>
              <a:rPr lang="ru-RU" sz="2800" dirty="0" smtClean="0"/>
              <a:t> (</a:t>
            </a:r>
            <a:r>
              <a:rPr lang="en-US" sz="2800" dirty="0" smtClean="0"/>
              <a:t>email</a:t>
            </a:r>
            <a:r>
              <a:rPr lang="ru-RU" sz="2800" dirty="0" smtClean="0"/>
              <a:t>/</a:t>
            </a:r>
            <a:r>
              <a:rPr lang="en-US" sz="2800" dirty="0" err="1" smtClean="0"/>
              <a:t>sms</a:t>
            </a:r>
            <a:r>
              <a:rPr lang="en-US" sz="2800" dirty="0" smtClean="0"/>
              <a:t> </a:t>
            </a:r>
            <a:r>
              <a:rPr lang="ru-RU" sz="2800" dirty="0" smtClean="0"/>
              <a:t>рассылки</a:t>
            </a:r>
            <a:r>
              <a:rPr lang="en-US" sz="2800" dirty="0" smtClean="0"/>
              <a:t>, </a:t>
            </a:r>
            <a:r>
              <a:rPr lang="ru-RU" sz="2800" dirty="0" smtClean="0"/>
              <a:t>и прочий спам);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Offline</a:t>
            </a:r>
            <a:r>
              <a:rPr lang="ru-RU" sz="2800" b="1" dirty="0"/>
              <a:t>-</a:t>
            </a:r>
            <a:r>
              <a:rPr lang="ru-RU" sz="2800" b="1" dirty="0" smtClean="0"/>
              <a:t>рекламная кампания;</a:t>
            </a:r>
          </a:p>
          <a:p>
            <a:r>
              <a:rPr lang="ru-RU" sz="2800" b="1" dirty="0"/>
              <a:t> </a:t>
            </a:r>
            <a:r>
              <a:rPr lang="ru-RU" sz="2800" b="1" dirty="0" smtClean="0"/>
              <a:t>     …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00300" y="16816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39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5440" y="2060848"/>
            <a:ext cx="10369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 smtClean="0">
                <a:solidFill>
                  <a:srgbClr val="C00000"/>
                </a:solidFill>
              </a:rPr>
              <a:t>переделка </a:t>
            </a:r>
            <a:r>
              <a:rPr lang="ru-RU" sz="4400" b="1" dirty="0" smtClean="0">
                <a:solidFill>
                  <a:srgbClr val="C00000"/>
                </a:solidFill>
              </a:rPr>
              <a:t>сайта и чистка истории</a:t>
            </a:r>
            <a:r>
              <a:rPr lang="ru-RU" sz="4400" b="1" dirty="0" smtClean="0">
                <a:solidFill>
                  <a:srgbClr val="C00000"/>
                </a:solidFill>
              </a:rPr>
              <a:t>;</a:t>
            </a:r>
            <a:endParaRPr lang="en-US" sz="4400" b="1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>
                <a:solidFill>
                  <a:srgbClr val="C00000"/>
                </a:solidFill>
              </a:rPr>
              <a:t>ликвидация </a:t>
            </a:r>
            <a:r>
              <a:rPr lang="ru-RU" sz="4400" b="1" dirty="0" smtClean="0">
                <a:solidFill>
                  <a:srgbClr val="C00000"/>
                </a:solidFill>
              </a:rPr>
              <a:t>сайта</a:t>
            </a:r>
            <a:r>
              <a:rPr lang="en-US" sz="4400" b="1" dirty="0" smtClean="0">
                <a:solidFill>
                  <a:srgbClr val="C00000"/>
                </a:solidFill>
              </a:rPr>
              <a:t>;</a:t>
            </a:r>
            <a:endParaRPr lang="ru-RU" sz="4400" b="1" dirty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 smtClean="0">
                <a:solidFill>
                  <a:srgbClr val="C00000"/>
                </a:solidFill>
              </a:rPr>
              <a:t>передача </a:t>
            </a:r>
            <a:r>
              <a:rPr lang="ru-RU" sz="4400" b="1" dirty="0">
                <a:solidFill>
                  <a:srgbClr val="C00000"/>
                </a:solidFill>
              </a:rPr>
              <a:t>сайта другому </a:t>
            </a:r>
            <a:r>
              <a:rPr lang="ru-RU" sz="4400" b="1" dirty="0" smtClean="0">
                <a:solidFill>
                  <a:srgbClr val="C00000"/>
                </a:solidFill>
              </a:rPr>
              <a:t>разработчику</a:t>
            </a:r>
            <a:r>
              <a:rPr lang="en-US" sz="4400" b="1" dirty="0">
                <a:solidFill>
                  <a:srgbClr val="C00000"/>
                </a:solidFill>
              </a:rPr>
              <a:t>.</a:t>
            </a:r>
            <a:endParaRPr lang="ru-RU" sz="4400" b="1" dirty="0">
              <a:solidFill>
                <a:srgbClr val="C00000"/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12. Завершение работы сайта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21024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271464" y="1844825"/>
            <a:ext cx="9793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92D050"/>
                </a:solidFill>
              </a:rPr>
              <a:t>Хороший</a:t>
            </a:r>
            <a:r>
              <a:rPr lang="ru-RU" sz="6600" b="1" dirty="0">
                <a:solidFill>
                  <a:schemeClr val="bg1"/>
                </a:solidFill>
              </a:rPr>
              <a:t> сайт </a:t>
            </a:r>
            <a:r>
              <a:rPr lang="ru-RU" sz="6600" b="1" dirty="0" smtClean="0">
                <a:solidFill>
                  <a:schemeClr val="bg1"/>
                </a:solidFill>
              </a:rPr>
              <a:t/>
            </a:r>
            <a:br>
              <a:rPr lang="ru-RU" sz="6600" b="1" dirty="0" smtClean="0">
                <a:solidFill>
                  <a:schemeClr val="bg1"/>
                </a:solidFill>
              </a:rPr>
            </a:br>
            <a:r>
              <a:rPr lang="ru-RU" sz="6600" b="1" dirty="0" smtClean="0">
                <a:solidFill>
                  <a:schemeClr val="bg1"/>
                </a:solidFill>
              </a:rPr>
              <a:t>отличается </a:t>
            </a:r>
            <a:r>
              <a:rPr lang="ru-RU" sz="6600" b="1" dirty="0">
                <a:solidFill>
                  <a:schemeClr val="bg1"/>
                </a:solidFill>
              </a:rPr>
              <a:t>от плохого </a:t>
            </a:r>
            <a:r>
              <a:rPr lang="ru-RU" sz="6600" b="1" dirty="0" smtClean="0">
                <a:solidFill>
                  <a:schemeClr val="bg1"/>
                </a:solidFill>
              </a:rPr>
              <a:t/>
            </a:r>
            <a:br>
              <a:rPr lang="ru-RU" sz="6600" b="1" dirty="0" smtClean="0">
                <a:solidFill>
                  <a:schemeClr val="bg1"/>
                </a:solidFill>
              </a:rPr>
            </a:br>
            <a:r>
              <a:rPr lang="ru-RU" sz="6600" b="1" dirty="0" smtClean="0">
                <a:solidFill>
                  <a:srgbClr val="FFC000"/>
                </a:solidFill>
              </a:rPr>
              <a:t>проработкой </a:t>
            </a:r>
            <a:r>
              <a:rPr lang="ru-RU" sz="6600" b="1" dirty="0">
                <a:solidFill>
                  <a:srgbClr val="FFC000"/>
                </a:solidFill>
              </a:rPr>
              <a:t>деталей</a:t>
            </a:r>
            <a:endParaRPr lang="uk-UA" sz="6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9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87500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Время </a:t>
            </a:r>
            <a:r>
              <a:rPr lang="ru-RU" sz="6600" b="1" dirty="0">
                <a:solidFill>
                  <a:schemeClr val="bg1"/>
                </a:solidFill>
              </a:rPr>
              <a:t>подводить итоги</a:t>
            </a:r>
          </a:p>
        </p:txBody>
      </p:sp>
    </p:spTree>
    <p:extLst>
      <p:ext uri="{BB962C8B-B14F-4D97-AF65-F5344CB8AC3E}">
        <p14:creationId xmlns:p14="http://schemas.microsoft.com/office/powerpoint/2010/main" val="1012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17" descr="http://domstroiproekt.ru/uploads/posts/2013-06/1372412146_dvuxyetazhnyj-dom-iz-kirpich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368" y="2132856"/>
            <a:ext cx="4680275" cy="3816424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0" y="25425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специалиста решить задачу имеющимися инструментами</a:t>
            </a:r>
            <a:endParaRPr lang="uk-UA" sz="4400" b="1" dirty="0"/>
          </a:p>
        </p:txBody>
      </p:sp>
      <p:pic>
        <p:nvPicPr>
          <p:cNvPr id="1026" name="Picture 2" descr="https://i.pinimg.com/originals/f8/f6/56/f8f656fd473305405d82d4a64f777a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51" y="2302817"/>
            <a:ext cx="4761459" cy="3476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043474" y="3400477"/>
            <a:ext cx="1412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==</a:t>
            </a:r>
            <a:endParaRPr lang="uk-UA" sz="9600" b="1" dirty="0"/>
          </a:p>
        </p:txBody>
      </p:sp>
    </p:spTree>
    <p:extLst>
      <p:ext uri="{BB962C8B-B14F-4D97-AF65-F5344CB8AC3E}">
        <p14:creationId xmlns:p14="http://schemas.microsoft.com/office/powerpoint/2010/main" val="6481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8543"/>
            <a:ext cx="5155186" cy="3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303912" y="3405030"/>
            <a:ext cx="13099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==</a:t>
            </a:r>
            <a:endParaRPr lang="uk-UA" sz="8800" b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3" y="3492103"/>
            <a:ext cx="794591" cy="583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11" y="4708038"/>
            <a:ext cx="596312" cy="41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6797073" y="3304446"/>
            <a:ext cx="919537" cy="109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7625169" y="3558503"/>
            <a:ext cx="907434" cy="101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339" y="3083524"/>
            <a:ext cx="1061223" cy="7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868403" y="2724339"/>
            <a:ext cx="942852" cy="942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507" y="4708038"/>
            <a:ext cx="737186" cy="73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61618" y="2528659"/>
            <a:ext cx="1486710" cy="743357"/>
          </a:xfrm>
          <a:prstGeom prst="rect">
            <a:avLst/>
          </a:prstGeom>
          <a:noFill/>
        </p:spPr>
      </p:pic>
      <p:pic>
        <p:nvPicPr>
          <p:cNvPr id="31" name="Picture 2" descr="Visual Studio Code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1" y="3882505"/>
            <a:ext cx="690876" cy="690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925" y="4586542"/>
            <a:ext cx="889797" cy="803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8461244" y="4597201"/>
            <a:ext cx="825319" cy="80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9261" y="2763873"/>
            <a:ext cx="618170" cy="618170"/>
          </a:xfrm>
          <a:prstGeom prst="rect">
            <a:avLst/>
          </a:prstGeom>
        </p:spPr>
      </p:pic>
      <p:pic>
        <p:nvPicPr>
          <p:cNvPr id="37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27" y="3933849"/>
            <a:ext cx="790597" cy="835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1" y="4692083"/>
            <a:ext cx="672168" cy="67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0" y="47667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</a:t>
            </a:r>
            <a:r>
              <a:rPr lang="ru-RU" sz="4400" b="1" dirty="0" smtClean="0"/>
              <a:t>специалиста</a:t>
            </a:r>
            <a:r>
              <a:rPr lang="ru-RU" sz="4400" b="1" dirty="0" smtClean="0"/>
              <a:t>, любой профессии,</a:t>
            </a:r>
            <a:br>
              <a:rPr lang="ru-RU" sz="4400" b="1" dirty="0" smtClean="0"/>
            </a:br>
            <a:r>
              <a:rPr lang="ru-RU" sz="4400" b="1" dirty="0" smtClean="0"/>
              <a:t> </a:t>
            </a:r>
            <a:r>
              <a:rPr lang="ru-RU" sz="4400" b="1" dirty="0" smtClean="0"/>
              <a:t>решить задачу имеющимися инструментами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23421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Ч</a:t>
            </a:r>
            <a:r>
              <a:rPr lang="ru-RU" sz="8000" b="1" dirty="0" smtClean="0">
                <a:solidFill>
                  <a:schemeClr val="bg1"/>
                </a:solidFill>
              </a:rPr>
              <a:t>то </a:t>
            </a:r>
            <a:r>
              <a:rPr lang="ru-RU" sz="8000" b="1" dirty="0">
                <a:solidFill>
                  <a:schemeClr val="bg1"/>
                </a:solidFill>
              </a:rPr>
              <a:t>дальше?</a:t>
            </a:r>
            <a:endParaRPr lang="uk-UA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6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1. </a:t>
            </a:r>
            <a:r>
              <a:rPr lang="ru-RU" sz="4800" b="1" dirty="0" smtClean="0"/>
              <a:t>Совершенствовать навыки и умения</a:t>
            </a:r>
            <a:endParaRPr lang="uk-UA" sz="4800" b="1" dirty="0"/>
          </a:p>
        </p:txBody>
      </p:sp>
      <p:sp>
        <p:nvSpPr>
          <p:cNvPr id="15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3690726" y="1772816"/>
            <a:ext cx="4810548" cy="4229548"/>
            <a:chOff x="3690726" y="2177570"/>
            <a:chExt cx="4810548" cy="422954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140787" y="4409019"/>
              <a:ext cx="39104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https://habrahabr.ru/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391046" y="3847002"/>
              <a:ext cx="34099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3"/>
                </a:rPr>
                <a:t>https://tproger.ru/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90726" y="3284985"/>
              <a:ext cx="4810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4"/>
                </a:rPr>
                <a:t>http://prometheus.org.ua/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985" y="2177570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985" y="5083679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648007" y="4971036"/>
              <a:ext cx="28959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https://dou.ua/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61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97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2. </a:t>
            </a:r>
            <a:r>
              <a:rPr lang="ru-RU" sz="6000" b="1" dirty="0" smtClean="0"/>
              <a:t>Практиковать</a:t>
            </a:r>
            <a:endParaRPr lang="uk-UA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43472" y="5128155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Например заняться </a:t>
            </a:r>
            <a:r>
              <a:rPr lang="ru-RU" sz="3600" b="1" dirty="0" err="1" smtClean="0"/>
              <a:t>волонтёрством</a:t>
            </a:r>
            <a:r>
              <a:rPr lang="ru-RU" sz="3600" b="1" dirty="0" smtClean="0"/>
              <a:t>, применять знания </a:t>
            </a:r>
            <a:r>
              <a:rPr lang="ru-RU" sz="3600" b="1" dirty="0" smtClean="0"/>
              <a:t>в </a:t>
            </a:r>
            <a:r>
              <a:rPr lang="ru-RU" sz="3600" b="1" dirty="0" smtClean="0"/>
              <a:t>работе, в своём бизнесе.</a:t>
            </a:r>
            <a:endParaRPr lang="uk-UA" sz="3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719736" y="4437112"/>
            <a:ext cx="4965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https://volonter.org/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136560" y="611246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681644"/>
            <a:ext cx="4140002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4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4543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3. </a:t>
            </a:r>
            <a:r>
              <a:rPr lang="ru-RU" sz="5400" b="1" dirty="0"/>
              <a:t>Поддерживать </a:t>
            </a:r>
            <a:r>
              <a:rPr lang="ru-RU" sz="5400" b="1" dirty="0" smtClean="0"/>
              <a:t>связь</a:t>
            </a:r>
            <a:endParaRPr lang="uk-UA" sz="5400" b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https://cdn0.iconfinder.com/data/icons/social-media-2092/100/social-56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484784"/>
            <a:ext cx="2343634" cy="2343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844824"/>
            <a:ext cx="4752528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А кто не испугался </a:t>
            </a:r>
            <a:r>
              <a:rPr lang="en-US" sz="6600" b="1" dirty="0" smtClean="0">
                <a:solidFill>
                  <a:srgbClr val="FFFF00"/>
                </a:solidFill>
              </a:rPr>
              <a:t>J</a:t>
            </a:r>
            <a:r>
              <a:rPr lang="en-US" sz="6600" b="1" dirty="0" smtClean="0">
                <a:solidFill>
                  <a:schemeClr val="bg1"/>
                </a:solidFill>
              </a:rPr>
              <a:t>ava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cript </a:t>
            </a:r>
          </a:p>
          <a:p>
            <a:pPr algn="ctr"/>
            <a:r>
              <a:rPr lang="en-US" sz="9600" b="1" dirty="0" smtClean="0">
                <a:solidFill>
                  <a:schemeClr val="bg1"/>
                </a:solidFill>
              </a:rPr>
              <a:t>😉</a:t>
            </a:r>
            <a:endParaRPr lang="uk-UA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O</a:t>
            </a:r>
            <a:r>
              <a:rPr lang="en-US" sz="9600" b="1" dirty="0" smtClean="0">
                <a:solidFill>
                  <a:schemeClr val="bg1"/>
                </a:solidFill>
              </a:rPr>
              <a:t>ne </a:t>
            </a:r>
            <a:r>
              <a:rPr lang="en-US" sz="9600" b="1" dirty="0" smtClean="0">
                <a:solidFill>
                  <a:srgbClr val="FFFF00"/>
                </a:solidFill>
              </a:rPr>
              <a:t>more</a:t>
            </a:r>
            <a:r>
              <a:rPr lang="en-US" sz="9600" b="1" dirty="0" smtClean="0">
                <a:solidFill>
                  <a:schemeClr val="bg1"/>
                </a:solidFill>
              </a:rPr>
              <a:t> thing</a:t>
            </a:r>
            <a:r>
              <a:rPr lang="en-US" sz="9600" b="1" dirty="0" smtClean="0">
                <a:solidFill>
                  <a:schemeClr val="bg1"/>
                </a:solidFill>
              </a:rPr>
              <a:t>…</a:t>
            </a:r>
            <a:endParaRPr lang="uk-UA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bg1"/>
                </a:solidFill>
              </a:rPr>
              <a:t>2 .</a:t>
            </a:r>
            <a:r>
              <a:rPr lang="ru-RU" sz="6000" b="1" dirty="0" smtClean="0">
                <a:solidFill>
                  <a:schemeClr val="bg1"/>
                </a:solidFill>
              </a:rPr>
              <a:t>Следуем</a:t>
            </a:r>
            <a:r>
              <a:rPr lang="uk-UA" sz="6000" b="1" dirty="0" smtClean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5367" y="1990581"/>
            <a:ext cx="680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</a:t>
            </a:r>
            <a:r>
              <a:rPr lang="ru-RU" sz="3600" b="1" dirty="0" smtClean="0"/>
              <a:t>ставьте </a:t>
            </a:r>
            <a:r>
              <a:rPr lang="ru-RU" sz="3600" b="1" dirty="0" smtClean="0"/>
              <a:t>своё мнение о </a:t>
            </a:r>
            <a:r>
              <a:rPr lang="ru-RU" sz="3600" b="1" dirty="0"/>
              <a:t>курсе</a:t>
            </a:r>
            <a:endParaRPr lang="uk-UA" sz="3600" b="1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6034" y="3013792"/>
            <a:ext cx="6263974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  <a:hlinkClick r:id="rId2"/>
              </a:rPr>
              <a:t>https://</a:t>
            </a:r>
            <a:r>
              <a:rPr lang="en-US" sz="2800" b="1" dirty="0" smtClean="0">
                <a:solidFill>
                  <a:srgbClr val="00B050"/>
                </a:solidFill>
                <a:hlinkClick r:id="rId2"/>
              </a:rPr>
              <a:t>forms.gle/jjwqeo5KXs8RazfG7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781"/>
            <a:ext cx="4757770" cy="6878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51332" y="4110752"/>
            <a:ext cx="695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Это поможет сделать курс лучше!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1470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6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</a:t>
            </a:r>
            <a:r>
              <a:rPr lang="ru-RU" sz="3200" b="1" dirty="0" smtClean="0"/>
              <a:t>страниц </a:t>
            </a:r>
            <a:r>
              <a:rPr lang="ru-RU" sz="3200" b="1" dirty="0"/>
              <a:t>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</a:t>
            </a:r>
            <a:r>
              <a:rPr lang="ru-RU" sz="2000" b="1" dirty="0" smtClean="0">
                <a:hlinkClick r:id="rId2"/>
              </a:rPr>
              <a:t>/</a:t>
            </a:r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6600" b="1" dirty="0" smtClean="0">
                <a:solidFill>
                  <a:schemeClr val="bg1"/>
                </a:solidFill>
              </a:rPr>
              <a:t>3. </a:t>
            </a:r>
            <a:r>
              <a:rPr lang="en-US" sz="6600" b="1" dirty="0" smtClean="0">
                <a:solidFill>
                  <a:schemeClr val="bg1"/>
                </a:solidFill>
              </a:rPr>
              <a:t>Sitemap / </a:t>
            </a:r>
            <a:r>
              <a:rPr lang="uk-UA" sz="6600" b="1" dirty="0" smtClean="0">
                <a:solidFill>
                  <a:schemeClr val="bg1"/>
                </a:solidFill>
              </a:rPr>
              <a:t>Карта </a:t>
            </a:r>
            <a:r>
              <a:rPr lang="uk-UA" sz="6600" b="1" dirty="0" err="1" smtClean="0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Sitemap | </a:t>
            </a:r>
            <a:r>
              <a:rPr lang="uk-UA" sz="4800" b="1" dirty="0" smtClean="0"/>
              <a:t>Карта </a:t>
            </a:r>
            <a:r>
              <a:rPr lang="uk-UA" sz="4800" b="1" dirty="0" err="1" smtClean="0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ru-RU" sz="3200" b="1" dirty="0">
                <a:solidFill>
                  <a:srgbClr val="FF0000"/>
                </a:solidFill>
                <a:hlinkClick r:id="rId2"/>
              </a:rPr>
              <a:t>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</a:t>
            </a:r>
            <a:r>
              <a:rPr lang="ru-RU" sz="2600" dirty="0" smtClean="0"/>
              <a:t>корневом </a:t>
            </a:r>
            <a:r>
              <a:rPr lang="ru-RU" sz="2600" dirty="0"/>
              <a:t>каталоге сайта и быть доступен по адресу: </a:t>
            </a:r>
            <a:r>
              <a:rPr lang="en-US" sz="3200" b="1" dirty="0" smtClean="0">
                <a:solidFill>
                  <a:srgbClr val="0070C0"/>
                </a:solidFill>
              </a:rPr>
              <a:t>https://</a:t>
            </a:r>
            <a:r>
              <a:rPr lang="en-US" sz="3200" b="1" dirty="0">
                <a:solidFill>
                  <a:srgbClr val="0070C0"/>
                </a:solidFill>
              </a:rPr>
              <a:t>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</a:t>
            </a:r>
            <a:r>
              <a:rPr lang="en-US" sz="2800" b="1" dirty="0" smtClean="0">
                <a:solidFill>
                  <a:srgbClr val="0070C0"/>
                </a:solidFill>
              </a:rPr>
              <a:t>site.com/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6210</TotalTime>
  <Words>835</Words>
  <Application>Microsoft Office PowerPoint</Application>
  <PresentationFormat>Широкоэкранный</PresentationFormat>
  <Paragraphs>178</Paragraphs>
  <Slides>51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1024</cp:revision>
  <dcterms:created xsi:type="dcterms:W3CDTF">2014-11-20T09:08:59Z</dcterms:created>
  <dcterms:modified xsi:type="dcterms:W3CDTF">2020-11-29T19:15:37Z</dcterms:modified>
</cp:coreProperties>
</file>